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8" r:id="rId2"/>
    <p:sldMasterId id="2147483732" r:id="rId3"/>
  </p:sldMasterIdLst>
  <p:notesMasterIdLst>
    <p:notesMasterId r:id="rId19"/>
  </p:notesMasterIdLst>
  <p:handoutMasterIdLst>
    <p:handoutMasterId r:id="rId20"/>
  </p:handoutMasterIdLst>
  <p:sldIdLst>
    <p:sldId id="256" r:id="rId4"/>
    <p:sldId id="347" r:id="rId5"/>
    <p:sldId id="346" r:id="rId6"/>
    <p:sldId id="338" r:id="rId7"/>
    <p:sldId id="354" r:id="rId8"/>
    <p:sldId id="342" r:id="rId9"/>
    <p:sldId id="340" r:id="rId10"/>
    <p:sldId id="337" r:id="rId11"/>
    <p:sldId id="360" r:id="rId12"/>
    <p:sldId id="352" r:id="rId13"/>
    <p:sldId id="350" r:id="rId14"/>
    <p:sldId id="359" r:id="rId15"/>
    <p:sldId id="357" r:id="rId16"/>
    <p:sldId id="344" r:id="rId17"/>
    <p:sldId id="349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891233-B8A7-4785-B64E-94E6585B13E6}">
          <p14:sldIdLst>
            <p14:sldId id="256"/>
            <p14:sldId id="347"/>
            <p14:sldId id="346"/>
            <p14:sldId id="338"/>
            <p14:sldId id="354"/>
            <p14:sldId id="342"/>
            <p14:sldId id="340"/>
            <p14:sldId id="337"/>
            <p14:sldId id="360"/>
            <p14:sldId id="352"/>
            <p14:sldId id="350"/>
            <p14:sldId id="359"/>
            <p14:sldId id="357"/>
            <p14:sldId id="344"/>
            <p14:sldId id="3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FF"/>
    <a:srgbClr val="000066"/>
    <a:srgbClr val="BDE4FF"/>
    <a:srgbClr val="33CC33"/>
    <a:srgbClr val="FF0000"/>
    <a:srgbClr val="FF3300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88137" autoAdjust="0"/>
  </p:normalViewPr>
  <p:slideViewPr>
    <p:cSldViewPr>
      <p:cViewPr>
        <p:scale>
          <a:sx n="100" d="100"/>
          <a:sy n="100" d="100"/>
        </p:scale>
        <p:origin x="-1998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26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F4414-7CC8-49D8-A393-A7FB37830EA5}" type="datetimeFigureOut">
              <a:rPr lang="en-GB" smtClean="0"/>
              <a:pPr/>
              <a:t>04/04/2016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7796-D852-4D5F-81DE-B60D53331F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7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646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40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40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 smtClean="0">
              <a:latin typeface="Times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EF4FE85-E5B3-492B-B17B-A33079EAE50C}" type="slidenum">
              <a:rPr lang="en-GB" sz="1200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2</a:t>
            </a:fld>
            <a:endParaRPr lang="en-GB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0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44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0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608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 smtClean="0">
              <a:latin typeface="Times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EF4FE85-E5B3-492B-B17B-A33079EAE50C}" type="slidenum">
              <a:rPr lang="en-GB" sz="1200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15</a:t>
            </a:fld>
            <a:endParaRPr lang="en-GB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56FA2E7-F5A6-4A0F-BB2C-27AC68E6E3D2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3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2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87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9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0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9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04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4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5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7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4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9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1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28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9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14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13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87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06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87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56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48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28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11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34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08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2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13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3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5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07504" y="2348880"/>
            <a:ext cx="8197850" cy="1134616"/>
          </a:xfrm>
        </p:spPr>
        <p:txBody>
          <a:bodyPr/>
          <a:lstStyle/>
          <a:p>
            <a:pPr eaLnBrk="1" hangingPunct="1"/>
            <a:r>
              <a:rPr lang="en-US" dirty="0" smtClean="0"/>
              <a:t>European Regulatory Environment (just a part!)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96952"/>
            <a:ext cx="7560840" cy="381000"/>
          </a:xfrm>
        </p:spPr>
        <p:txBody>
          <a:bodyPr/>
          <a:lstStyle/>
          <a:p>
            <a:pPr eaLnBrk="1" hangingPunct="1"/>
            <a:r>
              <a:rPr lang="da-DK" b="1" dirty="0" smtClean="0"/>
              <a:t>Per Christensen, ECO Director  </a:t>
            </a:r>
            <a:endParaRPr lang="da-DK" b="1" dirty="0"/>
          </a:p>
          <a:p>
            <a:pPr eaLnBrk="1" hangingPunct="1"/>
            <a:r>
              <a:rPr lang="en-GB" b="1" dirty="0"/>
              <a:t>CEPT Workshop on European Spectrum Management and Numbering</a:t>
            </a:r>
          </a:p>
          <a:p>
            <a:pPr eaLnBrk="1" hangingPunct="1"/>
            <a:r>
              <a:rPr lang="en-GB" b="1" dirty="0" smtClean="0"/>
              <a:t>5 April 2016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Radio </a:t>
            </a:r>
            <a:r>
              <a:rPr lang="en-US" dirty="0" smtClean="0"/>
              <a:t>Spectrum Policy Group (RSPG)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2200"/>
            <a:ext cx="7990656" cy="3810000"/>
          </a:xfrm>
        </p:spPr>
        <p:txBody>
          <a:bodyPr/>
          <a:lstStyle/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da-DK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A high level advisory policy group of member states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Chaired by a member state; changes every two years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Commission provide the secretariat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Provides a top-level policy focus and context for Commission to recognise MS views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Has a work programme, reviewed every 1-2 years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Meets 3 times per year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Member state commitment to working groups </a:t>
            </a:r>
            <a:r>
              <a:rPr lang="da-DK" dirty="0" err="1" smtClean="0">
                <a:solidFill>
                  <a:srgbClr val="333399"/>
                </a:solidFill>
              </a:rPr>
              <a:t>quite</a:t>
            </a:r>
            <a:r>
              <a:rPr lang="da-DK" dirty="0" smtClean="0">
                <a:solidFill>
                  <a:srgbClr val="333399"/>
                </a:solidFill>
              </a:rPr>
              <a:t> </a:t>
            </a:r>
            <a:r>
              <a:rPr lang="da-DK" dirty="0" err="1" smtClean="0">
                <a:solidFill>
                  <a:srgbClr val="333399"/>
                </a:solidFill>
              </a:rPr>
              <a:t>high</a:t>
            </a:r>
            <a:r>
              <a:rPr lang="da-DK" dirty="0" smtClean="0">
                <a:solidFill>
                  <a:srgbClr val="333399"/>
                </a:solidFill>
              </a:rPr>
              <a:t>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da-DK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 smtClean="0">
              <a:solidFill>
                <a:srgbClr val="333399"/>
              </a:solidFill>
            </a:endParaRPr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08920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Radio </a:t>
            </a:r>
            <a:r>
              <a:rPr lang="en-US" dirty="0" smtClean="0"/>
              <a:t>Spectrum Committee (RSC)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61964"/>
            <a:ext cx="7990656" cy="3810000"/>
          </a:xfrm>
        </p:spPr>
        <p:txBody>
          <a:bodyPr/>
          <a:lstStyle/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A committee </a:t>
            </a:r>
            <a:r>
              <a:rPr lang="da-DK" dirty="0">
                <a:solidFill>
                  <a:srgbClr val="333399"/>
                </a:solidFill>
              </a:rPr>
              <a:t>that makes </a:t>
            </a:r>
            <a:r>
              <a:rPr lang="da-DK" dirty="0" smtClean="0">
                <a:solidFill>
                  <a:srgbClr val="333399"/>
                </a:solidFill>
              </a:rPr>
              <a:t>decisions which bind EU member states.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Chaired by the Commission.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Mandates to CEPT.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Commission takes initiatives, member states and Commission have to agree on outcomes.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RSC can take Decisons, but some regulations need to be agreed by EU Council and Parliament – e.g. RSPP.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RSC meets 4 time per year.</a:t>
            </a:r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4" y="5517232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Radio Spectrum Policy </a:t>
            </a:r>
            <a:r>
              <a:rPr lang="en-US" dirty="0" smtClean="0"/>
              <a:t>Programme</a:t>
            </a:r>
            <a:r>
              <a:rPr lang="en-US" dirty="0" smtClean="0"/>
              <a:t> (RSPP)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2200"/>
            <a:ext cx="7990656" cy="3810000"/>
          </a:xfrm>
        </p:spPr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The first </a:t>
            </a:r>
            <a:r>
              <a:rPr lang="en-US" sz="2000" dirty="0" smtClean="0">
                <a:solidFill>
                  <a:srgbClr val="333399"/>
                </a:solidFill>
              </a:rPr>
              <a:t>RSPP </a:t>
            </a:r>
            <a:r>
              <a:rPr lang="en-US" sz="2000" dirty="0">
                <a:solidFill>
                  <a:srgbClr val="333399"/>
                </a:solidFill>
              </a:rPr>
              <a:t>was established </a:t>
            </a:r>
            <a:r>
              <a:rPr lang="en-US" sz="2000" dirty="0" smtClean="0">
                <a:solidFill>
                  <a:srgbClr val="333399"/>
                </a:solidFill>
              </a:rPr>
              <a:t>in 2012 by European Parliament/Council Decision for </a:t>
            </a:r>
            <a:r>
              <a:rPr lang="en-US" sz="2000" dirty="0">
                <a:solidFill>
                  <a:srgbClr val="333399"/>
                </a:solidFill>
              </a:rPr>
              <a:t>the period </a:t>
            </a:r>
            <a:r>
              <a:rPr lang="en-US" sz="2000" dirty="0" smtClean="0">
                <a:solidFill>
                  <a:srgbClr val="333399"/>
                </a:solidFill>
              </a:rPr>
              <a:t>2012-15.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Roadmap for how Europe can translate political priorities into strategic policy objectives for radio spectrum use.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Although </a:t>
            </a:r>
            <a:r>
              <a:rPr lang="en-US" sz="2000" dirty="0">
                <a:solidFill>
                  <a:srgbClr val="333399"/>
                </a:solidFill>
              </a:rPr>
              <a:t>being a policy </a:t>
            </a:r>
            <a:r>
              <a:rPr lang="en-US" sz="2000" dirty="0">
                <a:solidFill>
                  <a:srgbClr val="333399"/>
                </a:solidFill>
              </a:rPr>
              <a:t>programme</a:t>
            </a:r>
            <a:r>
              <a:rPr lang="en-US" sz="2000" dirty="0">
                <a:solidFill>
                  <a:srgbClr val="333399"/>
                </a:solidFill>
              </a:rPr>
              <a:t>, the current RSPP is a legally binding </a:t>
            </a:r>
            <a:r>
              <a:rPr lang="en-US" sz="2000" dirty="0" smtClean="0">
                <a:solidFill>
                  <a:srgbClr val="333399"/>
                </a:solidFill>
              </a:rPr>
              <a:t>Decision </a:t>
            </a:r>
            <a:r>
              <a:rPr lang="en-US" sz="2000" dirty="0">
                <a:solidFill>
                  <a:srgbClr val="333399"/>
                </a:solidFill>
              </a:rPr>
              <a:t>for Member </a:t>
            </a:r>
            <a:r>
              <a:rPr lang="en-US" sz="2000" dirty="0" smtClean="0">
                <a:solidFill>
                  <a:srgbClr val="333399"/>
                </a:solidFill>
              </a:rPr>
              <a:t>States </a:t>
            </a:r>
            <a:r>
              <a:rPr lang="en-US" sz="2000" dirty="0">
                <a:solidFill>
                  <a:srgbClr val="333399"/>
                </a:solidFill>
              </a:rPr>
              <a:t>in its </a:t>
            </a:r>
            <a:r>
              <a:rPr lang="en-US" sz="2000" dirty="0" smtClean="0">
                <a:solidFill>
                  <a:srgbClr val="333399"/>
                </a:solidFill>
              </a:rPr>
              <a:t>entirety.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Focused </a:t>
            </a:r>
            <a:r>
              <a:rPr lang="en-US" sz="2000" dirty="0">
                <a:solidFill>
                  <a:srgbClr val="333399"/>
                </a:solidFill>
              </a:rPr>
              <a:t>largely on targeted actions to support the roll out of high speed Wireless Broadband </a:t>
            </a:r>
            <a:r>
              <a:rPr lang="en-US" sz="2000" dirty="0" smtClean="0">
                <a:solidFill>
                  <a:srgbClr val="333399"/>
                </a:solidFill>
              </a:rPr>
              <a:t>and the Radio </a:t>
            </a:r>
            <a:r>
              <a:rPr lang="en-US" sz="2000" dirty="0">
                <a:solidFill>
                  <a:srgbClr val="333399"/>
                </a:solidFill>
              </a:rPr>
              <a:t>Spectrum </a:t>
            </a:r>
            <a:r>
              <a:rPr lang="en-US" sz="2000" dirty="0" smtClean="0">
                <a:solidFill>
                  <a:srgbClr val="333399"/>
                </a:solidFill>
              </a:rPr>
              <a:t>inventory.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a-DK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da-DK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Telecommunications </a:t>
            </a:r>
            <a:r>
              <a:rPr lang="da-DK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Conformity</a:t>
            </a:r>
            <a:r>
              <a:rPr lang="da-DK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Assessment</a:t>
            </a:r>
            <a:r>
              <a:rPr lang="da-DK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and </a:t>
            </a:r>
            <a:r>
              <a:rPr lang="da-DK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Market</a:t>
            </a:r>
            <a:r>
              <a:rPr lang="da-DK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Surveillance</a:t>
            </a:r>
            <a:r>
              <a:rPr lang="da-DK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</a:t>
            </a:r>
            <a:r>
              <a:rPr lang="da-DK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61964"/>
            <a:ext cx="7990656" cy="3810000"/>
          </a:xfrm>
        </p:spPr>
        <p:txBody>
          <a:bodyPr/>
          <a:lstStyle/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The TCAM Committee assists the Commission in the management of the </a:t>
            </a:r>
            <a:r>
              <a:rPr lang="en-US" dirty="0" smtClean="0">
                <a:solidFill>
                  <a:schemeClr val="accent2"/>
                </a:solidFill>
              </a:rPr>
              <a:t>Radio and Telecommunication Terminal Equipment Directive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Regulates the requirements that radio equipment m</a:t>
            </a:r>
            <a:r>
              <a:rPr lang="en-GB" dirty="0" smtClean="0">
                <a:solidFill>
                  <a:schemeClr val="accent2"/>
                </a:solidFill>
              </a:rPr>
              <a:t>ust</a:t>
            </a:r>
            <a:r>
              <a:rPr lang="en-GB" dirty="0" smtClean="0">
                <a:solidFill>
                  <a:schemeClr val="accent2"/>
                </a:solidFill>
              </a:rPr>
              <a:t> meet in order to be placed on the market in the European Union</a:t>
            </a:r>
            <a:r>
              <a:rPr lang="en-GB" dirty="0" smtClean="0">
                <a:solidFill>
                  <a:schemeClr val="accent2"/>
                </a:solidFill>
              </a:rPr>
              <a:t>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accent2"/>
              </a:solidFill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The EC, after consultation with TCAM, prepares standardisation requests for development of Harmonised Standards. 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4" y="5517232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</a:t>
            </a:r>
            <a:r>
              <a:rPr lang="en-US" dirty="0"/>
              <a:t>between </a:t>
            </a:r>
            <a:r>
              <a:rPr lang="en-US" dirty="0" smtClean="0"/>
              <a:t>CEPT </a:t>
            </a:r>
            <a:r>
              <a:rPr lang="en-US" dirty="0"/>
              <a:t>and </a:t>
            </a:r>
            <a:r>
              <a:rPr lang="en-US" dirty="0" smtClean="0"/>
              <a:t>ETSI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062664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MoU between </a:t>
            </a:r>
            <a:r>
              <a:rPr lang="en-US" sz="2000" dirty="0">
                <a:solidFill>
                  <a:srgbClr val="333399"/>
                </a:solidFill>
              </a:rPr>
              <a:t>ETSI and the ECC for co-operation in the development of </a:t>
            </a:r>
            <a:r>
              <a:rPr lang="en-US" sz="2000" dirty="0" smtClean="0">
                <a:solidFill>
                  <a:srgbClr val="333399"/>
                </a:solidFill>
              </a:rPr>
              <a:t>their interrelated </a:t>
            </a:r>
            <a:r>
              <a:rPr lang="en-US" sz="2000" dirty="0">
                <a:solidFill>
                  <a:srgbClr val="333399"/>
                </a:solidFill>
              </a:rPr>
              <a:t>respective deliverables</a:t>
            </a:r>
            <a:r>
              <a:rPr lang="en-US" sz="2000" dirty="0" smtClean="0">
                <a:solidFill>
                  <a:srgbClr val="33339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>
                <a:solidFill>
                  <a:srgbClr val="333399"/>
                </a:solidFill>
              </a:rPr>
              <a:t>Supporting European regulation and legislation by producing </a:t>
            </a:r>
            <a:r>
              <a:rPr lang="en-US" sz="2000" dirty="0" err="1">
                <a:solidFill>
                  <a:srgbClr val="333399"/>
                </a:solidFill>
              </a:rPr>
              <a:t>Harmonised</a:t>
            </a:r>
            <a:r>
              <a:rPr lang="en-US" sz="2000" dirty="0">
                <a:solidFill>
                  <a:srgbClr val="333399"/>
                </a:solidFill>
              </a:rPr>
              <a:t> Standards. </a:t>
            </a:r>
            <a:endParaRPr lang="en-US" sz="20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Make </a:t>
            </a:r>
            <a:r>
              <a:rPr lang="en-US" sz="2000" dirty="0">
                <a:solidFill>
                  <a:srgbClr val="333399"/>
                </a:solidFill>
              </a:rPr>
              <a:t>sure that ECC and ETSI deliverables do not contradict </a:t>
            </a:r>
            <a:r>
              <a:rPr lang="en-US" sz="2000" dirty="0" smtClean="0">
                <a:solidFill>
                  <a:srgbClr val="333399"/>
                </a:solidFill>
              </a:rPr>
              <a:t>each other</a:t>
            </a:r>
            <a:r>
              <a:rPr lang="en-US" sz="2000" dirty="0">
                <a:solidFill>
                  <a:srgbClr val="333399"/>
                </a:solidFill>
              </a:rPr>
              <a:t>: ETSI produces System Reference </a:t>
            </a:r>
            <a:r>
              <a:rPr lang="en-US" sz="2000" dirty="0" smtClean="0">
                <a:solidFill>
                  <a:srgbClr val="333399"/>
                </a:solidFill>
              </a:rPr>
              <a:t>documents - ECC </a:t>
            </a:r>
            <a:r>
              <a:rPr lang="en-US" sz="2000" dirty="0">
                <a:solidFill>
                  <a:srgbClr val="333399"/>
                </a:solidFill>
              </a:rPr>
              <a:t>carries out sharing </a:t>
            </a:r>
            <a:r>
              <a:rPr lang="en-US" sz="2000" dirty="0" smtClean="0">
                <a:solidFill>
                  <a:srgbClr val="333399"/>
                </a:solidFill>
              </a:rPr>
              <a:t>studies.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Results </a:t>
            </a:r>
            <a:r>
              <a:rPr lang="en-US" sz="2000" dirty="0">
                <a:solidFill>
                  <a:srgbClr val="333399"/>
                </a:solidFill>
              </a:rPr>
              <a:t>of these sharing studies should be </a:t>
            </a:r>
            <a:r>
              <a:rPr lang="en-US" sz="2000" dirty="0" smtClean="0">
                <a:solidFill>
                  <a:srgbClr val="333399"/>
                </a:solidFill>
              </a:rPr>
              <a:t>mutually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dirty="0" smtClean="0">
                <a:solidFill>
                  <a:srgbClr val="333399"/>
                </a:solidFill>
              </a:rPr>
              <a:t>   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 smtClean="0">
                <a:solidFill>
                  <a:srgbClr val="333399"/>
                </a:solidFill>
              </a:rPr>
              <a:t>acceptable and implemented consistently.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da-DK" sz="20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 descr="ETSI LogoTag_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9200"/>
            <a:ext cx="2000250" cy="14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-19272" y="1412776"/>
            <a:ext cx="9145016" cy="533400"/>
          </a:xfrm>
        </p:spPr>
        <p:txBody>
          <a:bodyPr/>
          <a:lstStyle/>
          <a:p>
            <a:r>
              <a:rPr lang="da-DK" altLang="da-DK" sz="2200" dirty="0" smtClean="0"/>
              <a:t>European  regulatory framework for radio </a:t>
            </a:r>
            <a:r>
              <a:rPr lang="da-DK" altLang="da-DK" sz="2200" dirty="0" err="1" smtClean="0"/>
              <a:t>spectrum</a:t>
            </a:r>
            <a:r>
              <a:rPr lang="da-DK" altLang="da-DK" sz="2200" dirty="0" smtClean="0"/>
              <a:t> and equipment </a:t>
            </a:r>
            <a:endParaRPr lang="en-GB" altLang="da-DK" sz="2200" dirty="0" smtClean="0"/>
          </a:p>
        </p:txBody>
      </p:sp>
      <p:pic>
        <p:nvPicPr>
          <p:cNvPr id="614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1907704" y="2130424"/>
            <a:ext cx="5112568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49" name="Straight Arrow Connector 11"/>
          <p:cNvCxnSpPr>
            <a:cxnSpLocks noChangeShapeType="1"/>
          </p:cNvCxnSpPr>
          <p:nvPr/>
        </p:nvCxnSpPr>
        <p:spPr bwMode="auto">
          <a:xfrm flipH="1" flipV="1">
            <a:off x="7007226" y="2775857"/>
            <a:ext cx="589110" cy="50912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346450"/>
            <a:ext cx="7921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360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-19272" y="1412776"/>
            <a:ext cx="9145016" cy="533400"/>
          </a:xfrm>
        </p:spPr>
        <p:txBody>
          <a:bodyPr/>
          <a:lstStyle/>
          <a:p>
            <a:r>
              <a:rPr lang="da-DK" altLang="da-DK" sz="2200" dirty="0" smtClean="0"/>
              <a:t>European  regulatory framework for radio </a:t>
            </a:r>
            <a:r>
              <a:rPr lang="da-DK" altLang="da-DK" sz="2200" dirty="0" err="1" smtClean="0"/>
              <a:t>spectrum</a:t>
            </a:r>
            <a:r>
              <a:rPr lang="da-DK" altLang="da-DK" sz="2200" dirty="0" smtClean="0"/>
              <a:t> and equipment </a:t>
            </a:r>
            <a:endParaRPr lang="en-GB" altLang="da-DK" sz="2200" dirty="0" smtClean="0"/>
          </a:p>
        </p:txBody>
      </p:sp>
      <p:pic>
        <p:nvPicPr>
          <p:cNvPr id="614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1835696" y="2130425"/>
            <a:ext cx="5112568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49" name="Straight Arrow Connector 11"/>
          <p:cNvCxnSpPr>
            <a:cxnSpLocks noChangeShapeType="1"/>
          </p:cNvCxnSpPr>
          <p:nvPr/>
        </p:nvCxnSpPr>
        <p:spPr bwMode="auto">
          <a:xfrm flipH="1" flipV="1">
            <a:off x="7007226" y="2775857"/>
            <a:ext cx="589110" cy="50912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346450"/>
            <a:ext cx="7921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451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32050"/>
            <a:ext cx="5946775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1412776"/>
            <a:ext cx="7543800" cy="533400"/>
          </a:xfrm>
        </p:spPr>
        <p:txBody>
          <a:bodyPr/>
          <a:lstStyle/>
          <a:p>
            <a:r>
              <a:rPr lang="da-DK" altLang="da-DK" sz="2200" dirty="0" smtClean="0"/>
              <a:t>Roles of the three European regulatory organizations</a:t>
            </a:r>
            <a:endParaRPr lang="en-US" altLang="da-DK" sz="22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altLang="da-DK" sz="1400" dirty="0" smtClean="0"/>
          </a:p>
          <a:p>
            <a:pPr>
              <a:buFontTx/>
              <a:buNone/>
            </a:pPr>
            <a:endParaRPr lang="en-GB" altLang="da-DK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643438" y="2344420"/>
            <a:ext cx="4321175" cy="1939925"/>
            <a:chOff x="4643438" y="2344420"/>
            <a:chExt cx="4321175" cy="1939925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4643438" y="2344420"/>
              <a:ext cx="4321175" cy="193992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b="1" dirty="0">
                  <a:solidFill>
                    <a:srgbClr val="000000"/>
                  </a:solidFill>
                </a:rPr>
                <a:t>CEPT/ECC: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2000" dirty="0">
                  <a:solidFill>
                    <a:srgbClr val="000000"/>
                  </a:solidFill>
                </a:rPr>
                <a:t>Consensus and voluntary character</a:t>
              </a:r>
              <a:endParaRPr lang="da-DK" altLang="da-DK" sz="2000" b="1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Spectrum designation to 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systems/applications </a:t>
              </a:r>
              <a:r>
                <a:rPr lang="da-DK" altLang="da-DK" sz="2000" dirty="0">
                  <a:solidFill>
                    <a:srgbClr val="000000"/>
                  </a:solidFill>
                </a:rPr>
                <a:t>and technical conditions for its use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(48 member countries)</a:t>
              </a:r>
              <a:endParaRPr lang="en-GB" altLang="da-DK" sz="2000" dirty="0">
                <a:solidFill>
                  <a:srgbClr val="00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633" y="3551555"/>
              <a:ext cx="670560" cy="7086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5425" y="2344420"/>
            <a:ext cx="4321175" cy="1948180"/>
            <a:chOff x="225425" y="2324100"/>
            <a:chExt cx="4321175" cy="1968500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225425" y="2324100"/>
              <a:ext cx="4321175" cy="19685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b="1" dirty="0">
                  <a:solidFill>
                    <a:srgbClr val="000000"/>
                  </a:solidFill>
                </a:rPr>
                <a:t>European Commission: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Single market issues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Binding regulations based on the technical expertise of CEPT/ECC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and harmonised standards of ETSI (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28 </a:t>
              </a:r>
              <a:r>
                <a:rPr lang="da-DK" altLang="da-DK" sz="2000" dirty="0">
                  <a:solidFill>
                    <a:srgbClr val="000000"/>
                  </a:solidFill>
                </a:rPr>
                <a:t>Member States)</a:t>
              </a:r>
              <a:r>
                <a:rPr lang="da-DK" altLang="da-DK" dirty="0">
                  <a:solidFill>
                    <a:srgbClr val="000000"/>
                  </a:solidFill>
                </a:rPr>
                <a:t> </a:t>
              </a:r>
              <a:endParaRPr lang="en-GB" altLang="da-DK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3" descr="E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782" y="3863105"/>
              <a:ext cx="587106" cy="39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25425" y="4427009"/>
            <a:ext cx="8739188" cy="1938992"/>
            <a:chOff x="225425" y="4427009"/>
            <a:chExt cx="8739188" cy="1938992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25425" y="4427009"/>
              <a:ext cx="8739188" cy="1938992"/>
            </a:xfrm>
            <a:prstGeom prst="rect">
              <a:avLst/>
            </a:prstGeom>
            <a:noFill/>
            <a:ln w="38100">
              <a:solidFill>
                <a:srgbClr val="887F6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b="1" dirty="0">
                  <a:solidFill>
                    <a:srgbClr val="000000"/>
                  </a:solidFill>
                </a:rPr>
                <a:t>ETSI: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European Harmonised standards (EN) for radio equipment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‘System Reference Documents’ (SRDoc) which 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inform and trigger much of the CEPT/ECC work</a:t>
              </a:r>
              <a:endParaRPr lang="da-DK" altLang="da-DK" sz="200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 smtClean="0">
                  <a:solidFill>
                    <a:srgbClr val="000000"/>
                  </a:solidFill>
                </a:rPr>
                <a:t>(750 </a:t>
              </a:r>
              <a:r>
                <a:rPr lang="da-DK" altLang="da-DK" sz="2000" dirty="0">
                  <a:solidFill>
                    <a:srgbClr val="000000"/>
                  </a:solidFill>
                </a:rPr>
                <a:t>industry members 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 smtClean="0">
                  <a:solidFill>
                    <a:srgbClr val="000000"/>
                  </a:solidFill>
                </a:rPr>
                <a:t>and </a:t>
              </a:r>
              <a:r>
                <a:rPr lang="da-DK" altLang="da-DK" sz="2000" dirty="0">
                  <a:solidFill>
                    <a:srgbClr val="000000"/>
                  </a:solidFill>
                </a:rPr>
                <a:t>European 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national </a:t>
              </a:r>
              <a:r>
                <a:rPr lang="da-DK" altLang="da-DK" sz="2000" dirty="0">
                  <a:solidFill>
                    <a:srgbClr val="000000"/>
                  </a:solidFill>
                </a:rPr>
                <a:t>regulators)</a:t>
              </a:r>
              <a:endParaRPr lang="en-GB" altLang="da-DK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5" descr="header_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057" y="5837972"/>
              <a:ext cx="1224136" cy="46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49674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46213"/>
            <a:ext cx="8064896" cy="533400"/>
          </a:xfrm>
        </p:spPr>
        <p:txBody>
          <a:bodyPr/>
          <a:lstStyle/>
          <a:p>
            <a:r>
              <a:rPr lang="en-US" dirty="0" smtClean="0"/>
              <a:t>CEPT footprint: all EU Member States + rest of Europe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16650" y="2693368"/>
            <a:ext cx="2811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>
                <a:solidFill>
                  <a:schemeClr val="accent2"/>
                </a:solidFill>
              </a:rPr>
              <a:t>EU states shown in blue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 descr="EU_ja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81" y="5661248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37073"/>
            <a:ext cx="5360268" cy="3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ECC: Electronic</a:t>
            </a:r>
            <a:r>
              <a:rPr lang="da-DK" dirty="0"/>
              <a:t> </a:t>
            </a:r>
            <a:r>
              <a:rPr lang="da-DK" dirty="0" smtClean="0"/>
              <a:t>Communications Committee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52" y="2420888"/>
            <a:ext cx="7543800" cy="3810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dirty="0" smtClean="0">
                <a:solidFill>
                  <a:srgbClr val="333399"/>
                </a:solidFill>
              </a:rPr>
              <a:t>Works </a:t>
            </a:r>
            <a:r>
              <a:rPr lang="da-DK" sz="2000" dirty="0">
                <a:solidFill>
                  <a:srgbClr val="333399"/>
                </a:solidFill>
              </a:rPr>
              <a:t>towards common regulatory policies in </a:t>
            </a:r>
            <a:r>
              <a:rPr lang="da-DK" sz="2000" dirty="0" err="1" smtClean="0">
                <a:solidFill>
                  <a:srgbClr val="333399"/>
                </a:solidFill>
              </a:rPr>
              <a:t>Europe</a:t>
            </a:r>
            <a:r>
              <a:rPr lang="da-DK" sz="2000" dirty="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da-DK" sz="20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dirty="0" smtClean="0">
                <a:solidFill>
                  <a:srgbClr val="333399"/>
                </a:solidFill>
              </a:rPr>
              <a:t>Harmonise </a:t>
            </a:r>
            <a:r>
              <a:rPr lang="da-DK" sz="2000" dirty="0">
                <a:solidFill>
                  <a:srgbClr val="333399"/>
                </a:solidFill>
              </a:rPr>
              <a:t>efficient use of the radio </a:t>
            </a:r>
            <a:r>
              <a:rPr lang="da-DK" sz="2000" dirty="0" err="1">
                <a:solidFill>
                  <a:srgbClr val="333399"/>
                </a:solidFill>
              </a:rPr>
              <a:t>spectrum</a:t>
            </a:r>
            <a:r>
              <a:rPr lang="da-DK" sz="2000" dirty="0">
                <a:solidFill>
                  <a:srgbClr val="333399"/>
                </a:solidFill>
              </a:rPr>
              <a:t>, satellite orbits and </a:t>
            </a:r>
            <a:r>
              <a:rPr lang="da-DK" sz="2000" dirty="0" err="1">
                <a:solidFill>
                  <a:srgbClr val="333399"/>
                </a:solidFill>
              </a:rPr>
              <a:t>numbering</a:t>
            </a:r>
            <a:r>
              <a:rPr lang="da-DK" sz="2000" dirty="0">
                <a:solidFill>
                  <a:srgbClr val="333399"/>
                </a:solidFill>
              </a:rPr>
              <a:t> </a:t>
            </a:r>
            <a:r>
              <a:rPr lang="da-DK" sz="2000" dirty="0" err="1" smtClean="0">
                <a:solidFill>
                  <a:srgbClr val="333399"/>
                </a:solidFill>
              </a:rPr>
              <a:t>resources</a:t>
            </a:r>
            <a:r>
              <a:rPr lang="da-DK" sz="2000" dirty="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da-DK" sz="20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da-DK" sz="2000" dirty="0" smtClean="0">
                <a:solidFill>
                  <a:srgbClr val="333399"/>
                </a:solidFill>
              </a:rPr>
              <a:t>Develop </a:t>
            </a:r>
            <a:r>
              <a:rPr lang="da-DK" sz="2000" dirty="0">
                <a:solidFill>
                  <a:srgbClr val="333399"/>
                </a:solidFill>
              </a:rPr>
              <a:t>European common positions and proposals, for use in the framework of ITU-R (WRC) to promote the European interests on a worldwide </a:t>
            </a:r>
            <a:r>
              <a:rPr lang="da-DK" sz="2000" dirty="0" smtClean="0">
                <a:solidFill>
                  <a:srgbClr val="333399"/>
                </a:solidFill>
              </a:rPr>
              <a:t>basis.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da-DK" sz="20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da-DK" sz="2000" dirty="0" smtClean="0">
                <a:solidFill>
                  <a:srgbClr val="333399"/>
                </a:solidFill>
              </a:rPr>
              <a:t>Cooperation </a:t>
            </a:r>
            <a:r>
              <a:rPr lang="da-DK" sz="2000" dirty="0">
                <a:solidFill>
                  <a:srgbClr val="333399"/>
                </a:solidFill>
              </a:rPr>
              <a:t>with other </a:t>
            </a:r>
            <a:r>
              <a:rPr lang="da-DK" sz="2000" dirty="0" smtClean="0">
                <a:solidFill>
                  <a:srgbClr val="333399"/>
                </a:solidFill>
              </a:rPr>
              <a:t>bodies.</a:t>
            </a:r>
            <a:endParaRPr lang="da-DK" sz="2000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endParaRPr lang="da-DK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endParaRPr lang="da-DK" dirty="0" smtClean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6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533400"/>
          </a:xfrm>
        </p:spPr>
        <p:txBody>
          <a:bodyPr/>
          <a:lstStyle/>
          <a:p>
            <a:r>
              <a:rPr lang="da-DK" dirty="0"/>
              <a:t>ETSI: European Telecommunications Standards Institute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6697538" cy="38100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ETSI </a:t>
            </a:r>
            <a:r>
              <a:rPr lang="en-US" sz="2000" dirty="0">
                <a:solidFill>
                  <a:srgbClr val="333399"/>
                </a:solidFill>
              </a:rPr>
              <a:t>was </a:t>
            </a:r>
            <a:r>
              <a:rPr lang="en-US" sz="2000" dirty="0" smtClean="0">
                <a:solidFill>
                  <a:srgbClr val="333399"/>
                </a:solidFill>
              </a:rPr>
              <a:t>created </a:t>
            </a:r>
            <a:r>
              <a:rPr lang="en-US" sz="2000" dirty="0">
                <a:solidFill>
                  <a:srgbClr val="333399"/>
                </a:solidFill>
              </a:rPr>
              <a:t>in </a:t>
            </a:r>
            <a:r>
              <a:rPr lang="en-US" sz="2000" dirty="0" smtClean="0">
                <a:solidFill>
                  <a:srgbClr val="333399"/>
                </a:solidFill>
              </a:rPr>
              <a:t>1988.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</a:pPr>
            <a:r>
              <a:rPr lang="en-US" sz="2000" dirty="0">
                <a:solidFill>
                  <a:srgbClr val="333399"/>
                </a:solidFill>
              </a:rPr>
              <a:t>Not-for-profit </a:t>
            </a:r>
            <a:r>
              <a:rPr lang="en-US" sz="2000" dirty="0" err="1">
                <a:solidFill>
                  <a:srgbClr val="333399"/>
                </a:solidFill>
              </a:rPr>
              <a:t>organisation</a:t>
            </a:r>
            <a:r>
              <a:rPr lang="en-US" sz="2000" dirty="0">
                <a:solidFill>
                  <a:srgbClr val="333399"/>
                </a:solidFill>
              </a:rPr>
              <a:t>; more than 750 members from 63 countries</a:t>
            </a:r>
            <a:r>
              <a:rPr lang="en-US" sz="2000" dirty="0" smtClean="0">
                <a:solidFill>
                  <a:srgbClr val="333399"/>
                </a:solidFill>
              </a:rPr>
              <a:t>.</a:t>
            </a:r>
          </a:p>
          <a:p>
            <a:pPr eaLnBrk="1" hangingPunct="1">
              <a:buClr>
                <a:srgbClr val="FF0000"/>
              </a:buClr>
            </a:pP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en-GB" sz="2000" dirty="0">
                <a:solidFill>
                  <a:srgbClr val="333399"/>
                </a:solidFill>
              </a:rPr>
              <a:t>Recognized by the European Union as a European Standards Organisation</a:t>
            </a:r>
            <a:r>
              <a:rPr lang="en-GB" sz="2000" dirty="0" smtClean="0">
                <a:solidFill>
                  <a:srgbClr val="333399"/>
                </a:solidFill>
              </a:rPr>
              <a:t>.</a:t>
            </a:r>
          </a:p>
          <a:p>
            <a:pPr eaLnBrk="1" hangingPunct="1">
              <a:buClr>
                <a:srgbClr val="FF0000"/>
              </a:buClr>
            </a:pPr>
            <a:endParaRPr lang="en-GB" sz="2000" dirty="0">
              <a:solidFill>
                <a:srgbClr val="333399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Produces </a:t>
            </a:r>
            <a:r>
              <a:rPr lang="en-US" sz="2000" dirty="0">
                <a:solidFill>
                  <a:srgbClr val="333399"/>
                </a:solidFill>
              </a:rPr>
              <a:t>standards </a:t>
            </a:r>
            <a:r>
              <a:rPr lang="en-US" sz="2000" dirty="0" smtClean="0">
                <a:solidFill>
                  <a:srgbClr val="333399"/>
                </a:solidFill>
              </a:rPr>
              <a:t>and </a:t>
            </a:r>
            <a:r>
              <a:rPr lang="en-US" sz="2000" dirty="0" smtClean="0">
                <a:solidFill>
                  <a:srgbClr val="333399"/>
                </a:solidFill>
              </a:rPr>
              <a:t>SRDocs</a:t>
            </a:r>
            <a:r>
              <a:rPr lang="en-US" sz="2000" dirty="0" smtClean="0">
                <a:solidFill>
                  <a:srgbClr val="333399"/>
                </a:solidFill>
              </a:rPr>
              <a:t> for ICT, </a:t>
            </a:r>
            <a:r>
              <a:rPr lang="en-US" sz="2000" dirty="0">
                <a:solidFill>
                  <a:srgbClr val="333399"/>
                </a:solidFill>
              </a:rPr>
              <a:t>including fixed, mobile, radio, converged, broadcast and internet </a:t>
            </a:r>
            <a:r>
              <a:rPr lang="en-US" sz="2000" dirty="0" smtClean="0">
                <a:solidFill>
                  <a:srgbClr val="333399"/>
                </a:solidFill>
              </a:rPr>
              <a:t>technologies.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buClr>
                <a:srgbClr val="FF0000"/>
              </a:buClr>
            </a:pPr>
            <a:endParaRPr lang="en-US" sz="2000" dirty="0" smtClean="0">
              <a:solidFill>
                <a:srgbClr val="333399"/>
              </a:solidFill>
            </a:endParaRPr>
          </a:p>
          <a:p>
            <a:endParaRPr lang="da-DK" sz="2000" dirty="0"/>
          </a:p>
        </p:txBody>
      </p:sp>
      <p:pic>
        <p:nvPicPr>
          <p:cNvPr id="5" name="Picture 6" descr="ETSI LogoTag_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90825"/>
            <a:ext cx="2000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6" t="52499" r="37083" b="20833"/>
          <a:stretch>
            <a:fillRect/>
          </a:stretch>
        </p:blipFill>
        <p:spPr bwMode="auto">
          <a:xfrm>
            <a:off x="6877050" y="4581128"/>
            <a:ext cx="2162175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European Commission:</a:t>
            </a:r>
            <a:br>
              <a:rPr lang="en-US" dirty="0" smtClean="0"/>
            </a:br>
            <a:r>
              <a:rPr lang="en-US" dirty="0" smtClean="0"/>
              <a:t>“DG CONNECT” </a:t>
            </a:r>
            <a:r>
              <a:rPr lang="en-US" dirty="0"/>
              <a:t>and </a:t>
            </a:r>
            <a:r>
              <a:rPr lang="en-US" dirty="0" smtClean="0"/>
              <a:t>“DG </a:t>
            </a:r>
            <a:r>
              <a:rPr lang="en-US" dirty="0"/>
              <a:t>GROWTH”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2200"/>
            <a:ext cx="7990656" cy="38100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b="1" i="1" dirty="0" smtClean="0">
                <a:solidFill>
                  <a:srgbClr val="333399"/>
                </a:solidFill>
              </a:rPr>
              <a:t>The Directorate </a:t>
            </a:r>
            <a:r>
              <a:rPr lang="en-US" sz="2000" b="1" i="1" dirty="0">
                <a:solidFill>
                  <a:srgbClr val="333399"/>
                </a:solidFill>
              </a:rPr>
              <a:t>General for Communications Networks, Content &amp; </a:t>
            </a:r>
            <a:r>
              <a:rPr lang="en-US" sz="2000" b="1" i="1" dirty="0" smtClean="0">
                <a:solidFill>
                  <a:srgbClr val="333399"/>
                </a:solidFill>
              </a:rPr>
              <a:t>Technology.</a:t>
            </a:r>
            <a:endParaRPr lang="en-US" sz="2000" b="1" i="1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>
                <a:solidFill>
                  <a:srgbClr val="333399"/>
                </a:solidFill>
              </a:rPr>
              <a:t>Radio Spectrum Decision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Radio Spectrum Policy </a:t>
            </a:r>
            <a:r>
              <a:rPr lang="en-US" dirty="0" smtClean="0">
                <a:solidFill>
                  <a:srgbClr val="333399"/>
                </a:solidFill>
              </a:rPr>
              <a:t>Programme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Radio Spectrum Committee</a:t>
            </a:r>
            <a:endParaRPr lang="ru-RU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da-DK" dirty="0" smtClean="0">
                <a:solidFill>
                  <a:srgbClr val="333399"/>
                </a:solidFill>
              </a:rPr>
              <a:t>Radio Spectrum Policy Group</a:t>
            </a:r>
          </a:p>
          <a:p>
            <a:pPr>
              <a:buClr>
                <a:srgbClr val="FF0000"/>
              </a:buClr>
            </a:pPr>
            <a:r>
              <a:rPr lang="en-US" sz="2000" b="1" i="1" dirty="0" smtClean="0">
                <a:solidFill>
                  <a:schemeClr val="accent2"/>
                </a:solidFill>
              </a:rPr>
              <a:t>The Directorate General for Internal Market, Industry, Entrepreneurship and SMEs.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Radio and Telecommunication Terminal Equipment Directive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da-DK" dirty="0" smtClean="0">
                <a:solidFill>
                  <a:schemeClr val="accent2"/>
                </a:solidFill>
              </a:rPr>
              <a:t>Telecommunications </a:t>
            </a:r>
            <a:r>
              <a:rPr lang="da-DK" dirty="0" err="1" smtClean="0">
                <a:solidFill>
                  <a:schemeClr val="accent2"/>
                </a:solidFill>
              </a:rPr>
              <a:t>Conformity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dirty="0" err="1" smtClean="0">
                <a:solidFill>
                  <a:schemeClr val="accent2"/>
                </a:solidFill>
              </a:rPr>
              <a:t>Assessment</a:t>
            </a:r>
            <a:r>
              <a:rPr lang="da-DK" dirty="0" smtClean="0">
                <a:solidFill>
                  <a:schemeClr val="accent2"/>
                </a:solidFill>
              </a:rPr>
              <a:t> and </a:t>
            </a:r>
            <a:r>
              <a:rPr lang="da-DK" dirty="0" err="1" smtClean="0">
                <a:solidFill>
                  <a:schemeClr val="accent2"/>
                </a:solidFill>
              </a:rPr>
              <a:t>Market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dirty="0" err="1" smtClean="0">
                <a:solidFill>
                  <a:schemeClr val="accent2"/>
                </a:solidFill>
              </a:rPr>
              <a:t>Surveillance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dirty="0" err="1" smtClean="0">
                <a:solidFill>
                  <a:schemeClr val="accent2"/>
                </a:solidFill>
              </a:rPr>
              <a:t>Committee</a:t>
            </a:r>
            <a:r>
              <a:rPr lang="da-DK" dirty="0" smtClean="0">
                <a:solidFill>
                  <a:schemeClr val="accent2"/>
                </a:solidFill>
              </a:rPr>
              <a:t>.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endParaRPr lang="en-US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endParaRPr lang="en-US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4" y="5517232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r>
              <a:rPr lang="en-US" dirty="0"/>
              <a:t>of the EU's Radio Spectrum Policy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Support the internal market for wireless services.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Foster innovation in electronic communications and other sectors.</a:t>
            </a: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 smtClean="0">
                <a:solidFill>
                  <a:srgbClr val="333399"/>
                </a:solidFill>
              </a:rPr>
              <a:t>     Main </a:t>
            </a:r>
            <a:r>
              <a:rPr lang="en-US" sz="2000" b="1" dirty="0" smtClean="0">
                <a:solidFill>
                  <a:srgbClr val="333399"/>
                </a:solidFill>
              </a:rPr>
              <a:t>areas: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Identification </a:t>
            </a:r>
            <a:r>
              <a:rPr lang="en-US" sz="2000" dirty="0">
                <a:solidFill>
                  <a:srgbClr val="333399"/>
                </a:solidFill>
              </a:rPr>
              <a:t>of needs for spectrum </a:t>
            </a:r>
            <a:r>
              <a:rPr lang="en-US" sz="2000" dirty="0" smtClean="0">
                <a:solidFill>
                  <a:srgbClr val="333399"/>
                </a:solidFill>
              </a:rPr>
              <a:t>coordination.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Harmonisation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>
                <a:solidFill>
                  <a:srgbClr val="333399"/>
                </a:solidFill>
              </a:rPr>
              <a:t>of spectrum </a:t>
            </a:r>
            <a:r>
              <a:rPr lang="en-US" sz="2000" dirty="0" smtClean="0">
                <a:solidFill>
                  <a:srgbClr val="333399"/>
                </a:solidFill>
              </a:rPr>
              <a:t>usage.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Establishment </a:t>
            </a:r>
            <a:r>
              <a:rPr lang="en-US" sz="2000" dirty="0">
                <a:solidFill>
                  <a:srgbClr val="333399"/>
                </a:solidFill>
              </a:rPr>
              <a:t>of policy </a:t>
            </a:r>
            <a:r>
              <a:rPr lang="en-US" sz="2000" dirty="0" smtClean="0">
                <a:solidFill>
                  <a:srgbClr val="333399"/>
                </a:solidFill>
              </a:rPr>
              <a:t>priorities.  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Setting </a:t>
            </a:r>
            <a:r>
              <a:rPr lang="en-US" sz="2000" dirty="0">
                <a:solidFill>
                  <a:srgbClr val="333399"/>
                </a:solidFill>
              </a:rPr>
              <a:t>the regulatory environment for access to radio </a:t>
            </a:r>
            <a:r>
              <a:rPr lang="en-US" sz="2000" dirty="0" smtClean="0">
                <a:solidFill>
                  <a:srgbClr val="333399"/>
                </a:solidFill>
              </a:rPr>
              <a:t>spectrum.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4" y="5805264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Radio </a:t>
            </a:r>
            <a:r>
              <a:rPr lang="en-US" dirty="0" smtClean="0"/>
              <a:t>Spectrum Decision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61964"/>
            <a:ext cx="7990656" cy="3810000"/>
          </a:xfrm>
        </p:spPr>
        <p:txBody>
          <a:bodyPr/>
          <a:lstStyle/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Defines policy and regulatory tools to ensure the coordination of policy approaches and </a:t>
            </a:r>
            <a:r>
              <a:rPr lang="en-US" dirty="0" smtClean="0">
                <a:solidFill>
                  <a:schemeClr val="accent2"/>
                </a:solidFill>
              </a:rPr>
              <a:t>harmonised</a:t>
            </a:r>
            <a:r>
              <a:rPr lang="en-US" dirty="0" smtClean="0">
                <a:solidFill>
                  <a:schemeClr val="accent2"/>
                </a:solidFill>
              </a:rPr>
              <a:t> conditions for the availability and efficient use of radio spectrum for the internal market.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Allows the Commission to adopt implementing decision to </a:t>
            </a:r>
            <a:r>
              <a:rPr lang="en-US" dirty="0" smtClean="0">
                <a:solidFill>
                  <a:schemeClr val="accent2"/>
                </a:solidFill>
              </a:rPr>
              <a:t>harmonise</a:t>
            </a:r>
            <a:r>
              <a:rPr lang="en-US" dirty="0" smtClean="0">
                <a:solidFill>
                  <a:schemeClr val="accent2"/>
                </a:solidFill>
              </a:rPr>
              <a:t> technical conditions with regard to the availability and efficient use of spectrum for the proper functioning of the single market.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 Commission may issue mandates to the ECC for the preparation of such technical implementing measures</a:t>
            </a:r>
            <a:r>
              <a:rPr lang="en-US" dirty="0" smtClean="0"/>
              <a:t>.</a:t>
            </a:r>
            <a:endParaRPr lang="da-DK" dirty="0" smtClean="0">
              <a:solidFill>
                <a:srgbClr val="333399"/>
              </a:solidFill>
            </a:endParaRPr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4" y="5517232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785</Words>
  <Application>Microsoft Office PowerPoint</Application>
  <PresentationFormat>On-screen Show (4:3)</PresentationFormat>
  <Paragraphs>134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 Presentation</vt:lpstr>
      <vt:lpstr>1_Blank Presentation</vt:lpstr>
      <vt:lpstr>2_Blank Presentation</vt:lpstr>
      <vt:lpstr>European Regulatory Environment (just a part!) </vt:lpstr>
      <vt:lpstr>European  regulatory framework for radio spectrum and equipment </vt:lpstr>
      <vt:lpstr>Roles of the three European regulatory organizations</vt:lpstr>
      <vt:lpstr>CEPT footprint: all EU Member States + rest of Europe</vt:lpstr>
      <vt:lpstr>ECC: Electronic Communications Committee </vt:lpstr>
      <vt:lpstr>ETSI: European Telecommunications Standards Institute </vt:lpstr>
      <vt:lpstr>European Commission: “DG CONNECT” and “DG GROWTH” </vt:lpstr>
      <vt:lpstr>Objective of the EU's Radio Spectrum Policy </vt:lpstr>
      <vt:lpstr>Radio Spectrum Decision</vt:lpstr>
      <vt:lpstr>Radio Spectrum Policy Group (RSPG)</vt:lpstr>
      <vt:lpstr>Radio Spectrum Committee (RSC)</vt:lpstr>
      <vt:lpstr>Radio Spectrum Policy Programme (RSPP)</vt:lpstr>
      <vt:lpstr>Telecommunications Conformity Assessment and Market Surveillance Committee.</vt:lpstr>
      <vt:lpstr>Cooperation between CEPT and ETSI</vt:lpstr>
      <vt:lpstr>European  regulatory framework for radio spectrum and equipment 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PHB/TW</dc:creator>
  <cp:lastModifiedBy>Per Christensen</cp:lastModifiedBy>
  <cp:revision>261</cp:revision>
  <cp:lastPrinted>2016-04-04T10:08:05Z</cp:lastPrinted>
  <dcterms:created xsi:type="dcterms:W3CDTF">2011-05-10T00:01:45Z</dcterms:created>
  <dcterms:modified xsi:type="dcterms:W3CDTF">2016-04-04T12:46:06Z</dcterms:modified>
</cp:coreProperties>
</file>